
<file path=[Content_Types].xml><?xml version="1.0" encoding="utf-8"?>
<Types xmlns="http://schemas.openxmlformats.org/package/2006/content-types">
  <Default Extension="xml" ContentType="application/vnd.openxmlformats-package.core-properties+xml"/>
  <Default Extension="dat" ContentType="application/x-fontdata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a5c4f372edf46c4" /><Relationship Type="http://schemas.openxmlformats.org/officeDocument/2006/relationships/extended-properties" Target="/docProps/app.xml" Id="R458f01997e224c7b" /><Relationship Type="http://schemas.openxmlformats.org/officeDocument/2006/relationships/officeDocument" Target="/ppt/presentation.xml" Id="R37ef3df474054846" /></Relationships>
</file>

<file path=ppt/presentation.xml><?xml version="1.0" encoding="utf-8"?>
<p:presentation xmlns:p="http://schemas.openxmlformats.org/presentationml/2006/main" embedTrueTypeFonts="1" saveSubsetFonts="0">
  <p:sldMasterIdLst>
    <p:sldMasterId xmlns:r="http://schemas.openxmlformats.org/officeDocument/2006/relationships" id="2147483648" r:id="R0b55f5e069584d67"/>
  </p:sldMasterIdLst>
  <p:notesMasterIdLst>
    <p:notesMasterId xmlns:r="http://schemas.openxmlformats.org/officeDocument/2006/relationships" r:id="Ref845a06049e4ee2"/>
  </p:notesMasterIdLst>
  <p:sldIdLst>
    <p:sldId xmlns:r="http://schemas.openxmlformats.org/officeDocument/2006/relationships" id="256" r:id="Rc71d57767ed64352"/>
    <p:sldId xmlns:r="http://schemas.openxmlformats.org/officeDocument/2006/relationships" id="257" r:id="R41311564b93948d1"/>
    <p:sldId xmlns:r="http://schemas.openxmlformats.org/officeDocument/2006/relationships" id="258" r:id="Re8c21bd553e146dc"/>
    <p:sldId xmlns:r="http://schemas.openxmlformats.org/officeDocument/2006/relationships" id="259" r:id="R8041d3cb455145c7"/>
    <p:sldId xmlns:r="http://schemas.openxmlformats.org/officeDocument/2006/relationships" id="260" r:id="R8ba71f420d434c75"/>
    <p:sldId xmlns:r="http://schemas.openxmlformats.org/officeDocument/2006/relationships" id="261" r:id="R1afad8660c24469e"/>
  </p:sldIdLst>
  <p:sldSz cx="12192000" cy="6858000"/>
  <p:notesSz cx="6858000" cy="9144000"/>
  <p:embeddedFontLst>
    <p:embeddedFont>
      <p:font typeface="OpenAI Sans"/>
      <p:regular xmlns:r="http://schemas.openxmlformats.org/officeDocument/2006/relationships" r:id="R440abb3a57f446c6"/>
      <p:bold xmlns:r="http://schemas.openxmlformats.org/officeDocument/2006/relationships" r:id="R1a033e76d161467f"/>
      <p:italic xmlns:r="http://schemas.openxmlformats.org/officeDocument/2006/relationships" r:id="Rd824fa256d224ce9"/>
      <p:boldItalic xmlns:r="http://schemas.openxmlformats.org/officeDocument/2006/relationships" r:id="Rc8b37d3f3af9486d"/>
    </p:embeddedFont>
  </p:embeddedFon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5062bb4ebd64adb" /><Relationship Type="http://schemas.openxmlformats.org/officeDocument/2006/relationships/slideMaster" Target="/ppt/slideMasters/slideMaster1.xml" Id="R0b55f5e069584d67" /><Relationship Type="http://schemas.openxmlformats.org/officeDocument/2006/relationships/notesMaster" Target="/ppt/notesMasters/notesMaster1.xml" Id="Ref845a06049e4ee2" /><Relationship Type="http://schemas.openxmlformats.org/officeDocument/2006/relationships/presProps" Target="/ppt/presProps.xml" Id="R36f639d5ab0e47f3" /><Relationship Type="http://schemas.openxmlformats.org/officeDocument/2006/relationships/viewProps" Target="/ppt/viewProps.xml" Id="R2c820f65785143d5" /><Relationship Type="http://schemas.openxmlformats.org/officeDocument/2006/relationships/tableStyles" Target="/ppt/tableStyles.xml" Id="Rfdd1c2633e4740d3" /><Relationship Type="http://schemas.openxmlformats.org/officeDocument/2006/relationships/font" Target="/ppt/fonts/font.dat" Id="R440abb3a57f446c6" /><Relationship Type="http://schemas.openxmlformats.org/officeDocument/2006/relationships/font" Target="/ppt/fonts/font2.dat" Id="R1a033e76d161467f" /><Relationship Type="http://schemas.openxmlformats.org/officeDocument/2006/relationships/font" Target="/ppt/fonts/font3.dat" Id="Rd824fa256d224ce9" /><Relationship Type="http://schemas.openxmlformats.org/officeDocument/2006/relationships/font" Target="/ppt/fonts/font4.dat" Id="Rc8b37d3f3af9486d" /><Relationship Type="http://schemas.openxmlformats.org/officeDocument/2006/relationships/slide" Target="/ppt/slides/slide1.xml" Id="Rc71d57767ed64352" /><Relationship Type="http://schemas.openxmlformats.org/officeDocument/2006/relationships/slide" Target="/ppt/slides/slide2.xml" Id="R41311564b93948d1" /><Relationship Type="http://schemas.openxmlformats.org/officeDocument/2006/relationships/slide" Target="/ppt/slides/slide3.xml" Id="Re8c21bd553e146dc" /><Relationship Type="http://schemas.openxmlformats.org/officeDocument/2006/relationships/slide" Target="/ppt/slides/slide4.xml" Id="R8041d3cb455145c7" /><Relationship Type="http://schemas.openxmlformats.org/officeDocument/2006/relationships/slide" Target="/ppt/slides/slide5.xml" Id="R8ba71f420d434c75" /><Relationship Type="http://schemas.openxmlformats.org/officeDocument/2006/relationships/slide" Target="/ppt/slides/slide6.xml" Id="R1afad8660c24469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4d72d9c9279437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Default Codex Theme">
  <a:themeElements>
    <a:clrScheme name="Codex Colors">
      <a:dk1>
        <a:srgbClr val="000000"/>
      </a:dk1>
      <a:lt1>
        <a:srgbClr val="FFFFFF"/>
      </a:lt1>
      <a:dk2>
        <a:srgbClr val="00264F"/>
      </a:dk2>
      <a:lt2>
        <a:srgbClr val="D0EDFA"/>
      </a:lt2>
      <a:accent1>
        <a:srgbClr val="6DCBF4"/>
      </a:accent1>
      <a:accent2>
        <a:srgbClr val="3D8DFF"/>
      </a:accent2>
      <a:accent3>
        <a:srgbClr val="47E2C2"/>
      </a:accent3>
      <a:accent4>
        <a:srgbClr val="85DF7B"/>
      </a:accent4>
      <a:accent5>
        <a:srgbClr val="F7CB59"/>
      </a:accent5>
      <a:accent6>
        <a:srgbClr val="F67576"/>
      </a:accent6>
      <a:hlink>
        <a:srgbClr val="000000"/>
      </a:hlink>
      <a:folHlink>
        <a:srgbClr val="0097A7"/>
      </a:folHlink>
    </a:clrScheme>
    <a:fontScheme name="Helvetica Neue">
      <a:majorFont>
        <a:latin typeface="Helvetica Neue"/>
        <a:ea typeface=""/>
        <a:cs typeface=""/>
      </a:majorFont>
      <a:minorFont>
        <a:latin typeface="Helvetica Neue"/>
        <a:ea typeface=""/>
        <a:cs typeface=""/>
      </a:minorFont>
    </a:fontScheme>
    <a:fmtScheme name="Codex Colors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ed307ab4fcf4554" /><Relationship Type="http://schemas.openxmlformats.org/officeDocument/2006/relationships/notesMaster" Target="/ppt/notesMasters/notesMaster1.xml" Id="R1320d16b470a43f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00a5100ea8e4244" /><Relationship Type="http://schemas.openxmlformats.org/officeDocument/2006/relationships/notesMaster" Target="/ppt/notesMasters/notesMaster1.xml" Id="R445ebf605df7478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c8c6de376e34fc9" /><Relationship Type="http://schemas.openxmlformats.org/officeDocument/2006/relationships/notesMaster" Target="/ppt/notesMasters/notesMaster1.xml" Id="R21b54ad9bcb149f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c5f4e4159a64424" /><Relationship Type="http://schemas.openxmlformats.org/officeDocument/2006/relationships/notesMaster" Target="/ppt/notesMasters/notesMaster1.xml" Id="R1c9b9984466443d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62503421b244d3c" /><Relationship Type="http://schemas.openxmlformats.org/officeDocument/2006/relationships/notesMaster" Target="/ppt/notesMasters/notesMaster1.xml" Id="R1d613752bf794ae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b328ec77cd14a13" /><Relationship Type="http://schemas.openxmlformats.org/officeDocument/2006/relationships/notesMaster" Target="/ppt/notesMasters/notesMaster1.xml" Id="R9ef493aa49c0412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来源：https://www.chinaguandan.com/match-rules.html，2026-09-17。配图：官网 assets/table-editorial.png，场景示意。通用规则摘要，不对应具体赛事。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第1、7、8章。积分及排名为无ID通用页默认值；具体赛事配置优先。26制表：极差0至13，胜方得分13至26，负方得分13至0。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来源：https://www.chinaguandan.com/match-rules.html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默认数据：https://www.chinaguandan.com/assets/match-rules.js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访问日期：2026-09-17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第2至4章。首副翻出王牌或红心2，重切重翻。双下：上游接较大贡牌，同伴接较小贡牌；贡牌同点按顺时针进贡，对应还牌。还牌后由进贡给上游者首圈领出；非双下由下游领出。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来源：https://www.chinaguandan.com/match-rules.html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默认数据：https://www.chinaguandan.com/assets/match-rules.js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访问日期：2026-09-17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第5、6章。牌点：大王、小王、级牌、A、K、Q、J、10、9、8、7、6、5、4、3、2。A在三连对、二连三、顺子、同花顺中可作1。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来源：https://www.chinaguandan.com/match-rules.html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默认数据：https://www.chinaguandan.com/assets/match-rules.js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访问日期：2026-09-17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第7、10章。宣布比赛开始后未在指定位置入座，视为所在一方迟到。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来源：https://www.chinaguandan.com/match-rules.html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默认数据：https://www.chinaguandan.com/assets/match-rules.js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访问日期：2026-09-17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第5、9、11、12章。裁判长可以调整成绩更正时限；原则上下一轮开始后不再更正上一轮分数，更正不改变已公布编排。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来源：https://www.chinaguandan.com/match-rules.html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默认数据：https://www.chinaguandan.com/assets/match-rules.js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访问日期：2026-09-17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6ed62dda714ea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2a4528a4ec480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b7b0d42f944a5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725764485c45f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398bd8cbd243c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22c20f12e5463b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1fe3affe86426d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e1f2da484a4637" /></Relationships>
</file>

<file path=ppt/slideLayouts/slideLayout1.xml><?xml version="1.0" encoding="utf-8"?>
<p:sldLayout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83004A5-B645-655E-5362-4217D55892E1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393700" y="1041400"/>
            <a:ext cx="7493000" cy="249149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C57031B1-59B2-C235-9FDD-8050418A5FD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93700" y="4356100"/>
            <a:ext cx="5537200" cy="16383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</a:p>
        </p:txBody>
      </p:sp>
    </p:spTree>
  </p:cSld>
</p:sldLayout>
</file>

<file path=ppt/slideLayouts/slideLayout2.xml><?xml version="1.0" encoding="utf-8"?>
<p:sldLayout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E851FDE-9E0B-568C-1CBA-E72B86CC06ED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93700" y="2032000"/>
            <a:ext cx="11404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9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9CCD18F-3BF6-A3EE-DAAE-66BD406D7E8D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93700" y="6279952"/>
            <a:ext cx="3568700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l">
              <a:buNone/>
              <a:defRPr sz="1000">
                <a:solidFill>
                  <a:schemeClr val="tx1"/>
                </a:solidFill>
              </a:defRPr>
            </a:lvl1pPr>
          </a:lstStyle>
          <a:p xmlns:a="http://schemas.openxmlformats.org/drawingml/2006/main">
            <a:endParaRPr sz="1000"/>
          </a:p>
        </p:txBody>
      </p:sp>
      <p:sp>
        <p:nvSpPr>
          <p:cNvPr id="10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186992D-ADA6-5A23-EBD5-6BEF0A2E61BA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1279332" y="6279294"/>
            <a:ext cx="518968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r">
              <a:buNone/>
              <a:defRPr sz="1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fld id="{8574A810-7A8E-054F-9F6B-09E9C694ECF9}" type="slidenum">
              <a:t>‹#›</a:t>
            </a:fld>
            <a:endParaRPr sz="1000"/>
          </a:p>
        </p:txBody>
      </p:sp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CDBB333F-FFCF-AA9E-7AC0-64DB02353F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93700" y="344008"/>
            <a:ext cx="11404600" cy="104749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</p:spTree>
  </p:cSld>
</p:sldLayout>
</file>

<file path=ppt/slideLayouts/slideLayout3.xml><?xml version="1.0" encoding="utf-8"?>
<p:sldLayout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4DCC3060-FADA-4310-30F9-24EC34B5AA8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93700" y="2032000"/>
            <a:ext cx="55372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10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19E7B047-08E6-29C1-F101-C084D555AACC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93700" y="6279952"/>
            <a:ext cx="3568700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l">
              <a:buNone/>
              <a:defRPr sz="1000">
                <a:solidFill>
                  <a:schemeClr val="tx1"/>
                </a:solidFill>
              </a:defRPr>
            </a:lvl1pPr>
          </a:lstStyle>
          <a:p xmlns:a="http://schemas.openxmlformats.org/drawingml/2006/main">
            <a:endParaRPr sz="1000"/>
          </a:p>
        </p:txBody>
      </p:sp>
      <p:sp>
        <p:nvSpPr>
          <p:cNvPr id="11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DE564C6-8AA0-935D-A919-07AFA15B335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1279332" y="6279294"/>
            <a:ext cx="518968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r">
              <a:buNone/>
              <a:defRPr sz="1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fld id="{8574A810-7A8E-054F-9F6B-09E9C694ECF9}" type="slidenum">
              <a:t>‹#›</a:t>
            </a:fld>
            <a:endParaRPr sz="1000"/>
          </a:p>
        </p:txBody>
      </p:sp>
      <p:sp>
        <p:nvSpPr>
          <p:cNvPr id="12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4ABE46D3-8F05-1C7F-3EC7-20BFCC76C251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>
            <a:off x="6256618" y="2032000"/>
            <a:ext cx="55372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739D2C21-36BF-25E7-8E97-1D17F313F7A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93700" y="344008"/>
            <a:ext cx="11404600" cy="104749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</p:spTree>
  </p:cSld>
</p:sldLayout>
</file>

<file path=ppt/slideLayouts/slideLayout4.xml><?xml version="1.0" encoding="utf-8"?>
<p:sldLayout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6F7D12C6-B3BC-2F80-A661-00CC228193B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93700" y="2032000"/>
            <a:ext cx="35687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12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682803B-B799-370F-B1B9-EB49CCB10A11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93700" y="6279952"/>
            <a:ext cx="3568700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l">
              <a:buNone/>
              <a:defRPr sz="1000">
                <a:solidFill>
                  <a:schemeClr val="tx1"/>
                </a:solidFill>
              </a:defRPr>
            </a:lvl1pPr>
          </a:lstStyle>
          <a:p xmlns:a="http://schemas.openxmlformats.org/drawingml/2006/main">
            <a:endParaRPr sz="1000"/>
          </a:p>
        </p:txBody>
      </p:sp>
      <p:sp>
        <p:nvSpPr>
          <p:cNvPr id="13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FE26095-B1FD-5C7C-C8D6-78ABF739DCBA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1279332" y="6279294"/>
            <a:ext cx="518968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r">
              <a:buNone/>
              <a:defRPr sz="1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fld id="{8574A810-7A8E-054F-9F6B-09E9C694ECF9}" type="slidenum">
              <a:t>‹#›</a:t>
            </a:fld>
            <a:endParaRPr sz="1000"/>
          </a:p>
        </p:txBody>
      </p:sp>
      <p:sp>
        <p:nvSpPr>
          <p:cNvPr id="14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80E090C5-E6C8-92F2-E8C2-A840B8F1807D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>
            <a:off x="4318000" y="2032000"/>
            <a:ext cx="35687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15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C6D2D15-AEC2-9F99-316F-C37AF863965D}"/>
              </a:ext>
            </a:extLst>
          </p:cNvPr>
          <p:cNvSpPr>
            <a:spLocks xmlns:a="http://schemas.openxmlformats.org/drawingml/2006/main" noGrp="1"/>
          </p:cNvSpPr>
          <p:nvPr>
            <p:ph idx="11"/>
          </p:nvPr>
        </p:nvSpPr>
        <p:spPr>
          <a:xfrm xmlns:a="http://schemas.openxmlformats.org/drawingml/2006/main">
            <a:off x="8232273" y="2032000"/>
            <a:ext cx="35687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EC59174D-4FF5-0FD8-FE78-F71A39E187A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93700" y="344008"/>
            <a:ext cx="11404600" cy="104749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</p:spTree>
  </p:cSld>
</p:sldLayout>
</file>

<file path=ppt/slideLayouts/slideLayout5.xml><?xml version="1.0" encoding="utf-8"?>
<p:sldLayout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6F7D12C6-B3BC-2F80-A661-00CC228193B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93700" y="2213811"/>
            <a:ext cx="2595934" cy="378058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>
            <a:normAutofit/>
          </a:bodyPr>
          <a:lstStyle xmlns:a="http://schemas.openxmlformats.org/drawingml/2006/main">
            <a:lvl1pPr>
              <a:buNone/>
              <a:defRPr sz="1600"/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 xmlns:a="http://schemas.openxmlformats.org/drawingml/2006/main">
            <a:pPr lvl="0">
              <a:buNone/>
            </a:pPr>
            <a:r>
              <a:t>Click to edit Master</a:t>
            </a:r>
          </a:p>
        </p:txBody>
      </p:sp>
      <p:sp>
        <p:nvSpPr>
          <p:cNvPr id="12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682803B-B799-370F-B1B9-EB49CCB10A11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93700" y="6279952"/>
            <a:ext cx="3568700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l">
              <a:buNone/>
              <a:defRPr sz="1000">
                <a:solidFill>
                  <a:schemeClr val="tx1"/>
                </a:solidFill>
              </a:defRPr>
            </a:lvl1pPr>
          </a:lstStyle>
          <a:p xmlns:a="http://schemas.openxmlformats.org/drawingml/2006/main">
            <a:endParaRPr sz="1000"/>
          </a:p>
        </p:txBody>
      </p:sp>
      <p:sp>
        <p:nvSpPr>
          <p:cNvPr id="13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FE26095-B1FD-5C7C-C8D6-78ABF739DCBA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1279332" y="6279294"/>
            <a:ext cx="518968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r">
              <a:buNone/>
              <a:defRPr sz="1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fld id="{8574A810-7A8E-054F-9F6B-09E9C694ECF9}" type="slidenum">
              <a:t>‹#›</a:t>
            </a:fld>
            <a:endParaRPr sz="1000"/>
          </a:p>
        </p:txBody>
      </p:sp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EC59174D-4FF5-0FD8-FE78-F71A39E187A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93700" y="344008"/>
            <a:ext cx="11404600" cy="104749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8" name="Text Placeholder 7">
            <a:extLst xmlns:a="http://schemas.openxmlformats.org/drawingml/2006/main">
              <a:ext uri="{FF2B5EF4-FFF2-40B4-BE49-F238E27FC236}">
                <a16:creationId xmlns:a16="http://schemas.microsoft.com/office/drawing/2014/main" id="{4F70A9DA-D783-0627-3166-E13B68C2ADAC}"/>
              </a:ext>
            </a:extLst>
          </p:cNvPr>
          <p:cNvSpPr>
            <a:spLocks xmlns:a="http://schemas.openxmlformats.org/drawingml/2006/main" noGrp="1"/>
          </p:cNvSpPr>
          <p:nvPr>
            <p:ph type="body" idx="12"/>
          </p:nvPr>
        </p:nvSpPr>
        <p:spPr>
          <a:xfrm xmlns:a="http://schemas.openxmlformats.org/drawingml/2006/main">
            <a:off x="3334966" y="2213811"/>
            <a:ext cx="2595934" cy="3780589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180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 xmlns:a="http://schemas.openxmlformats.org/drawingml/2006/main">
            <a:pPr lvl="0">
              <a:buNone/>
            </a:pPr>
            <a:r>
              <a:t>Click to edit Master</a:t>
            </a:r>
          </a:p>
        </p:txBody>
      </p:sp>
      <p:sp>
        <p:nvSpPr>
          <p:cNvPr id="9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75BF2647-8E8C-CAEE-896D-0E1567AF7E99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6264413" y="2213811"/>
            <a:ext cx="2595934" cy="378058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>
            <a:normAutofit/>
          </a:bodyPr>
          <a:lstStyle xmlns:a="http://schemas.openxmlformats.org/drawingml/2006/main">
            <a:lvl1pPr>
              <a:buNone/>
              <a:defRPr sz="1600"/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 xmlns:a="http://schemas.openxmlformats.org/drawingml/2006/main">
            <a:pPr lvl="0">
              <a:buNone/>
            </a:pPr>
            <a:r>
              <a:t>Click to edit Master</a:t>
            </a:r>
          </a:p>
        </p:txBody>
      </p:sp>
      <p:sp>
        <p:nvSpPr>
          <p:cNvPr id="10" name="Text Placeholder 7">
            <a:extLst xmlns:a="http://schemas.openxmlformats.org/drawingml/2006/main">
              <a:ext uri="{FF2B5EF4-FFF2-40B4-BE49-F238E27FC236}">
                <a16:creationId xmlns:a16="http://schemas.microsoft.com/office/drawing/2014/main" id="{37C6F143-221A-9959-8FBA-B9B1DB6602D0}"/>
              </a:ext>
            </a:extLst>
          </p:cNvPr>
          <p:cNvSpPr>
            <a:spLocks xmlns:a="http://schemas.openxmlformats.org/drawingml/2006/main" noGrp="1"/>
          </p:cNvSpPr>
          <p:nvPr>
            <p:ph type="body" idx="14"/>
          </p:nvPr>
        </p:nvSpPr>
        <p:spPr>
          <a:xfrm xmlns:a="http://schemas.openxmlformats.org/drawingml/2006/main">
            <a:off x="9205679" y="2213811"/>
            <a:ext cx="2595934" cy="3780589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180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 xmlns:a="http://schemas.openxmlformats.org/drawingml/2006/main">
            <a:pPr lvl="0">
              <a:buNone/>
            </a:pPr>
            <a:r>
              <a:t>Click to edit Master</a:t>
            </a:r>
          </a:p>
        </p:txBody>
      </p:sp>
    </p:spTree>
  </p:cSld>
</p:sldLayout>
</file>

<file path=ppt/slideLayouts/slideLayout6.xml><?xml version="1.0" encoding="utf-8"?>
<p:sldLayout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B1182C5-F22B-2641-06DE-4EDACA3C1DDD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93700" y="6279952"/>
            <a:ext cx="3568700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l">
              <a:buNone/>
              <a:defRPr sz="1000">
                <a:solidFill>
                  <a:schemeClr val="tx1"/>
                </a:solidFill>
              </a:defRPr>
            </a:lvl1pPr>
          </a:lstStyle>
          <a:p xmlns:a="http://schemas.openxmlformats.org/drawingml/2006/main">
            <a:endParaRPr sz="1000"/>
          </a:p>
        </p:txBody>
      </p:sp>
      <p:sp>
        <p:nvSpPr>
          <p:cNvPr id="9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97A4AD5-204B-38FD-4F33-270C2F9F5CC6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1279332" y="6279294"/>
            <a:ext cx="518968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r">
              <a:buNone/>
              <a:defRPr sz="1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fld id="{8574A810-7A8E-054F-9F6B-09E9C694ECF9}" type="slidenum">
              <a:t>‹#›</a:t>
            </a:fld>
            <a:endParaRPr sz="1000"/>
          </a:p>
        </p:txBody>
      </p:sp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75CF9983-3FD7-FAE4-9F0B-B2CE806D89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93700" y="344008"/>
            <a:ext cx="11404600" cy="104749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</p:spTree>
  </p:cSld>
</p:sldLayout>
</file>

<file path=ppt/slideLayouts/slideLayout7.xml><?xml version="1.0" encoding="utf-8"?>
<p:sldLayout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1012CBCC-C555-8C11-443D-86D6F7A45CF8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93700" y="6279952"/>
            <a:ext cx="3568700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l">
              <a:buNone/>
              <a:defRPr sz="1000">
                <a:solidFill>
                  <a:schemeClr val="tx1"/>
                </a:solidFill>
              </a:defRPr>
            </a:lvl1pPr>
          </a:lstStyle>
          <a:p xmlns:a="http://schemas.openxmlformats.org/drawingml/2006/main">
            <a:endParaRPr sz="1000"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69B260B-B882-BF7F-1BB1-28B9578A25A2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1279332" y="6279294"/>
            <a:ext cx="518968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r">
              <a:buNone/>
              <a:defRPr sz="1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fld id="{8574A810-7A8E-054F-9F6B-09E9C694ECF9}" type="slidenum">
              <a:t>‹#›</a:t>
            </a:fld>
            <a:endParaRPr sz="1000"/>
          </a:p>
        </p:txBody>
      </p:sp>
    </p:spTree>
  </p:cSld>
</p:sldLayout>
</file>

<file path=ppt/slideLayouts/slideLayout8.xml><?xml version="1.0" encoding="utf-8"?>
<p:sldLayout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79940cc926a45af" /><Relationship Type="http://schemas.openxmlformats.org/officeDocument/2006/relationships/slideLayout" Target="/ppt/slideLayouts/slideLayout1.xml" Id="R6d3a7052c1004015" /><Relationship Type="http://schemas.openxmlformats.org/officeDocument/2006/relationships/slideLayout" Target="/ppt/slideLayouts/slideLayout2.xml" Id="Rb1f3a32a767f468d" /><Relationship Type="http://schemas.openxmlformats.org/officeDocument/2006/relationships/slideLayout" Target="/ppt/slideLayouts/slideLayout3.xml" Id="Rf44b8422655642e5" /><Relationship Type="http://schemas.openxmlformats.org/officeDocument/2006/relationships/slideLayout" Target="/ppt/slideLayouts/slideLayout4.xml" Id="R9675b55c580545c3" /><Relationship Type="http://schemas.openxmlformats.org/officeDocument/2006/relationships/slideLayout" Target="/ppt/slideLayouts/slideLayout5.xml" Id="Rc52bb37af5b946cf" /><Relationship Type="http://schemas.openxmlformats.org/officeDocument/2006/relationships/slideLayout" Target="/ppt/slideLayouts/slideLayout6.xml" Id="R8f5317dc5a4c4cfc" /><Relationship Type="http://schemas.openxmlformats.org/officeDocument/2006/relationships/slideLayout" Target="/ppt/slideLayouts/slideLayout7.xml" Id="R1a68eb4390d94592" /><Relationship Type="http://schemas.openxmlformats.org/officeDocument/2006/relationships/slideLayout" Target="/ppt/slideLayouts/slideLayout8.xml" Id="R2ae7264f0a6045a8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BB87ED2E-D8FF-5C8C-ED50-59BA3091C3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93700" y="344008"/>
            <a:ext cx="11404600" cy="104749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5B0E1CB-6DCA-2E9F-2B74-4309B4084C0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93700" y="2032000"/>
            <a:ext cx="11404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C75650C-2983-5B02-8421-FF1818435433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93700" y="6279952"/>
            <a:ext cx="3568700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l">
              <a:buNone/>
              <a:defRPr sz="1000">
                <a:solidFill>
                  <a:schemeClr val="tx1"/>
                </a:solidFill>
              </a:defRPr>
            </a:lvl1pPr>
          </a:lstStyle>
          <a:p xmlns:a="http://schemas.openxmlformats.org/drawingml/2006/main">
            <a:endParaRPr sz="1000"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872C88C-1AB3-96BA-C9E5-3435A4BD59B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1279332" y="6279294"/>
            <a:ext cx="518968" cy="24124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b"/>
          <a:lstStyle xmlns:a="http://schemas.openxmlformats.org/drawingml/2006/main">
            <a:lvl1pPr algn="r">
              <a:buNone/>
              <a:defRPr sz="1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fld id="{8574A810-7A8E-054F-9F6B-09E9C694ECF9}" type="slidenum">
              <a:t>‹#›</a:t>
            </a:fld>
            <a:endParaRPr sz="1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d3a7052c1004015"/>
    <p:sldLayoutId xmlns:r="http://schemas.openxmlformats.org/officeDocument/2006/relationships" id="2147483650" r:id="Rb1f3a32a767f468d"/>
    <p:sldLayoutId xmlns:r="http://schemas.openxmlformats.org/officeDocument/2006/relationships" id="2147483651" r:id="Rf44b8422655642e5"/>
    <p:sldLayoutId xmlns:r="http://schemas.openxmlformats.org/officeDocument/2006/relationships" id="2147483652" r:id="R9675b55c580545c3"/>
    <p:sldLayoutId xmlns:r="http://schemas.openxmlformats.org/officeDocument/2006/relationships" id="2147483653" r:id="Rc52bb37af5b946cf"/>
    <p:sldLayoutId xmlns:r="http://schemas.openxmlformats.org/officeDocument/2006/relationships" id="2147483654" r:id="R8f5317dc5a4c4cfc"/>
    <p:sldLayoutId xmlns:r="http://schemas.openxmlformats.org/officeDocument/2006/relationships" id="2147483655" r:id="R1a68eb4390d94592"/>
    <p:sldLayoutId xmlns:r="http://schemas.openxmlformats.org/officeDocument/2006/relationships" id="2147483656" r:id="R2ae7264f0a6045a8"/>
  </p:sldLayoutIdLst>
  <p:hf hdr="0" dt="0"/>
  <p:txStyles>
    <p:titleStyle>
      <a:lvl1pPr xmlns:a="http://schemas.openxmlformats.org/drawingml/2006/main" algn="l" defTabSz="914400">
        <a:lnSpc>
          <a:spcPct val="90000"/>
        </a:lnSpc>
        <a:spcBef>
          <a:spcPct val="0"/>
        </a:spcBef>
        <a:buNone/>
        <a:defRPr sz="29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xmlns:a="http://schemas.openxmlformats.org/drawingml/2006/main" val="F26B43"/>
          </p15:clr>
        </p15:guide>
        <p15:guide id="2" pos="7680" userDrawn="1">
          <p15:clr>
            <a:srgbClr xmlns:a="http://schemas.openxmlformats.org/drawingml/2006/main" val="F26B43"/>
          </p15:clr>
        </p15:guide>
        <p15:guide id="3" pos="248" userDrawn="1">
          <p15:clr>
            <a:srgbClr xmlns:a="http://schemas.openxmlformats.org/drawingml/2006/main" val="F26B43"/>
          </p15:clr>
        </p15:guide>
        <p15:guide id="4" pos="1264" userDrawn="1">
          <p15:clr>
            <a:srgbClr xmlns:a="http://schemas.openxmlformats.org/drawingml/2006/main" val="F26B43"/>
          </p15:clr>
        </p15:guide>
        <p15:guide id="5" pos="1480" userDrawn="1">
          <p15:clr>
            <a:srgbClr xmlns:a="http://schemas.openxmlformats.org/drawingml/2006/main" val="F26B43"/>
          </p15:clr>
        </p15:guide>
        <p15:guide id="6" pos="2496" userDrawn="1">
          <p15:clr>
            <a:srgbClr xmlns:a="http://schemas.openxmlformats.org/drawingml/2006/main" val="F26B43"/>
          </p15:clr>
        </p15:guide>
        <p15:guide id="7" pos="2712" userDrawn="1">
          <p15:clr>
            <a:srgbClr xmlns:a="http://schemas.openxmlformats.org/drawingml/2006/main" val="F26B43"/>
          </p15:clr>
        </p15:guide>
        <p15:guide id="8" pos="3736" userDrawn="1">
          <p15:clr>
            <a:srgbClr xmlns:a="http://schemas.openxmlformats.org/drawingml/2006/main" val="F26B43"/>
          </p15:clr>
        </p15:guide>
        <p15:guide id="9" pos="3944" userDrawn="1">
          <p15:clr>
            <a:srgbClr xmlns:a="http://schemas.openxmlformats.org/drawingml/2006/main" val="F26B43"/>
          </p15:clr>
        </p15:guide>
        <p15:guide id="10" pos="4968" userDrawn="1">
          <p15:clr>
            <a:srgbClr xmlns:a="http://schemas.openxmlformats.org/drawingml/2006/main" val="F26B43"/>
          </p15:clr>
        </p15:guide>
        <p15:guide id="11" pos="5184" userDrawn="1">
          <p15:clr>
            <a:srgbClr xmlns:a="http://schemas.openxmlformats.org/drawingml/2006/main" val="F26B43"/>
          </p15:clr>
        </p15:guide>
        <p15:guide id="12" pos="6200" userDrawn="1">
          <p15:clr>
            <a:srgbClr xmlns:a="http://schemas.openxmlformats.org/drawingml/2006/main" val="F26B43"/>
          </p15:clr>
        </p15:guide>
        <p15:guide id="13" pos="6416" userDrawn="1">
          <p15:clr>
            <a:srgbClr xmlns:a="http://schemas.openxmlformats.org/drawingml/2006/main" val="F26B43"/>
          </p15:clr>
        </p15:guide>
        <p15:guide id="14" pos="7432" userDrawn="1">
          <p15:clr>
            <a:srgbClr xmlns:a="http://schemas.openxmlformats.org/drawingml/2006/main" val="F26B43"/>
          </p15:clr>
        </p15:guide>
        <p15:guide id="15" orient="horz" userDrawn="1">
          <p15:clr>
            <a:srgbClr xmlns:a="http://schemas.openxmlformats.org/drawingml/2006/main" val="F26B43"/>
          </p15:clr>
        </p15:guide>
        <p15:guide id="17" orient="horz" pos="248" userDrawn="1">
          <p15:clr>
            <a:srgbClr xmlns:a="http://schemas.openxmlformats.org/drawingml/2006/main" val="F26B43"/>
          </p15:clr>
        </p15:guide>
        <p15:guide id="18" orient="horz" pos="656" userDrawn="1">
          <p15:clr>
            <a:srgbClr xmlns:a="http://schemas.openxmlformats.org/drawingml/2006/main" val="F26B43"/>
          </p15:clr>
        </p15:guide>
        <p15:guide id="19" orient="horz" pos="872" userDrawn="1">
          <p15:clr>
            <a:srgbClr xmlns:a="http://schemas.openxmlformats.org/drawingml/2006/main" val="F26B43"/>
          </p15:clr>
        </p15:guide>
        <p15:guide id="20" orient="horz" pos="1280" userDrawn="1">
          <p15:clr>
            <a:srgbClr xmlns:a="http://schemas.openxmlformats.org/drawingml/2006/main" val="F26B43"/>
          </p15:clr>
        </p15:guide>
        <p15:guide id="21" orient="horz" pos="1496" userDrawn="1">
          <p15:clr>
            <a:srgbClr xmlns:a="http://schemas.openxmlformats.org/drawingml/2006/main" val="F26B43"/>
          </p15:clr>
        </p15:guide>
        <p15:guide id="22" orient="horz" pos="1904" userDrawn="1">
          <p15:clr>
            <a:srgbClr xmlns:a="http://schemas.openxmlformats.org/drawingml/2006/main" val="F26B43"/>
          </p15:clr>
        </p15:guide>
        <p15:guide id="23" orient="horz" pos="2120" userDrawn="1">
          <p15:clr>
            <a:srgbClr xmlns:a="http://schemas.openxmlformats.org/drawingml/2006/main" val="F26B43"/>
          </p15:clr>
        </p15:guide>
        <p15:guide id="24" orient="horz" pos="2528" userDrawn="1">
          <p15:clr>
            <a:srgbClr xmlns:a="http://schemas.openxmlformats.org/drawingml/2006/main" val="F26B43"/>
          </p15:clr>
        </p15:guide>
        <p15:guide id="25" orient="horz" pos="2744" userDrawn="1">
          <p15:clr>
            <a:srgbClr xmlns:a="http://schemas.openxmlformats.org/drawingml/2006/main" val="F26B43"/>
          </p15:clr>
        </p15:guide>
        <p15:guide id="26" orient="horz" pos="3152" userDrawn="1">
          <p15:clr>
            <a:srgbClr xmlns:a="http://schemas.openxmlformats.org/drawingml/2006/main" val="F26B43"/>
          </p15:clr>
        </p15:guide>
        <p15:guide id="27" orient="horz" pos="3368" userDrawn="1">
          <p15:clr>
            <a:srgbClr xmlns:a="http://schemas.openxmlformats.org/drawingml/2006/main" val="F26B43"/>
          </p15:clr>
        </p15:guide>
        <p15:guide id="28" orient="horz" pos="3776" userDrawn="1">
          <p15:clr>
            <a:srgbClr xmlns:a="http://schemas.openxmlformats.org/drawingml/2006/main" val="F26B43"/>
          </p15:clr>
        </p15:guide>
        <p15:guide id="29" orient="horz" pos="4088" userDrawn="1">
          <p15:clr>
            <a:srgbClr xmlns:a="http://schemas.openxmlformats.org/drawingml/2006/main" val="F26B43"/>
          </p15:clr>
        </p15:guide>
      </p15:sldGuideLst>
    </p:ext>
  </p:extLst>
</p:sldMaster>
</file>

<file path=ppt/slideMasters/theme/theme2.xml><?xml version="1.0" encoding="utf-8"?>
<a:theme xmlns:a="http://schemas.openxmlformats.org/drawingml/2006/main" name="Default Codex Theme">
  <a:themeElements>
    <a:clrScheme name="Codex Colors">
      <a:dk1>
        <a:srgbClr val="000000"/>
      </a:dk1>
      <a:lt1>
        <a:srgbClr val="FFFFFF"/>
      </a:lt1>
      <a:dk2>
        <a:srgbClr val="00264F"/>
      </a:dk2>
      <a:lt2>
        <a:srgbClr val="D0EDFA"/>
      </a:lt2>
      <a:accent1>
        <a:srgbClr val="6DCBF4"/>
      </a:accent1>
      <a:accent2>
        <a:srgbClr val="3D8DFF"/>
      </a:accent2>
      <a:accent3>
        <a:srgbClr val="47E2C2"/>
      </a:accent3>
      <a:accent4>
        <a:srgbClr val="85DF7B"/>
      </a:accent4>
      <a:accent5>
        <a:srgbClr val="F7CB59"/>
      </a:accent5>
      <a:accent6>
        <a:srgbClr val="F67576"/>
      </a:accent6>
      <a:hlink>
        <a:srgbClr val="000000"/>
      </a:hlink>
      <a:folHlink>
        <a:srgbClr val="0097A7"/>
      </a:folHlink>
    </a:clrScheme>
    <a:fontScheme name="Helvetica Neue">
      <a:majorFont>
        <a:latin typeface="Helvetica Neue"/>
        <a:ea typeface=""/>
        <a:cs typeface=""/>
      </a:majorFont>
      <a:minorFont>
        <a:latin typeface="Helvetica Neue"/>
        <a:ea typeface=""/>
        <a:cs typeface=""/>
      </a:minorFont>
    </a:fontScheme>
    <a:fmtScheme name="Codex Colors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d921cfbfbf4ad8" /><Relationship Type="http://schemas.openxmlformats.org/officeDocument/2006/relationships/image" Target="/ppt/media/image.png" Id="R537f4c33c0114bf7" /><Relationship Type="http://schemas.openxmlformats.org/officeDocument/2006/relationships/notesSlide" Target="/ppt/notesSlides/notesSlide1.xml" Id="R55801971cdaa45c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9a2aeb5b86b4c66" /><Relationship Type="http://schemas.openxmlformats.org/officeDocument/2006/relationships/notesSlide" Target="/ppt/notesSlides/notesSlide2.xml" Id="Rc557bc82eccd4cb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108838290c49e8" /><Relationship Type="http://schemas.openxmlformats.org/officeDocument/2006/relationships/notesSlide" Target="/ppt/notesSlides/notesSlide3.xml" Id="Rbab885a904d4483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b0bb3c70ca4052" /><Relationship Type="http://schemas.openxmlformats.org/officeDocument/2006/relationships/image" Target="/ppt/media/image2.png" Id="R1144277a77e54649" /><Relationship Type="http://schemas.openxmlformats.org/officeDocument/2006/relationships/image" Target="/ppt/media/image3.png" Id="R05dbe5bedeca4979" /><Relationship Type="http://schemas.openxmlformats.org/officeDocument/2006/relationships/image" Target="/ppt/media/image4.png" Id="R6d4ec6c2b11940db" /><Relationship Type="http://schemas.openxmlformats.org/officeDocument/2006/relationships/notesSlide" Target="/ppt/notesSlides/notesSlide4.xml" Id="Ref834cbc1511499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1a54207d1b48f4" /><Relationship Type="http://schemas.openxmlformats.org/officeDocument/2006/relationships/notesSlide" Target="/ppt/notesSlides/notesSlide5.xml" Id="Rf4686582eac44a4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c2e0f3b1ca486f" /><Relationship Type="http://schemas.openxmlformats.org/officeDocument/2006/relationships/notesSlide" Target="/ppt/notesSlides/notesSlide6.xml" Id="R064da1146f10475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446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7f4c33c0114bf7"/>
          <a:srcRect xmlns:a="http://schemas.openxmlformats.org/drawingml/2006/main" l="20833" t="0" r="2083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BA5128-B4AF-476F-B60B-4AB38277A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4953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DE5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DDE5D9"/>
                </a:solidFill>
                <a:latin typeface="Microsoft YaHei"/>
                <a:ea typeface="Microsoft YaHei"/>
                <a:cs typeface="Microsoft YaHei"/>
              </a:rPr>
              <a:t>掼道 · 参赛指南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2B5B20-9507-448B-9591-1263C89EE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3816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F6F4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0" b="1">
                <a:solidFill>
                  <a:srgbClr val="F6F4EB"/>
                </a:solidFill>
                <a:latin typeface="Microsoft YaHei"/>
                <a:ea typeface="Microsoft YaHei"/>
                <a:cs typeface="Microsoft YaHei"/>
              </a:rPr>
              <a:t>掼蛋比赛</a:t>
            </a:r>
          </a:p>
          <a:p xmlns:a="http://schemas.openxmlformats.org/drawingml/2006/main">
            <a:pPr>
              <a:defRPr sz="4500" b="1">
                <a:solidFill>
                  <a:srgbClr val="F6F4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0" b="1">
                <a:solidFill>
                  <a:srgbClr val="F6F4EB"/>
                </a:solidFill>
                <a:latin typeface="Microsoft YaHei"/>
                <a:ea typeface="Microsoft YaHei"/>
                <a:cs typeface="Microsoft YaHei"/>
              </a:rPr>
              <a:t>规则简明说明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82FB1E-4050-4C94-A409-AA73119EB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48150"/>
            <a:ext cx="523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8C49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D8C49E"/>
                </a:solidFill>
                <a:latin typeface="Microsoft YaHei"/>
                <a:ea typeface="Microsoft YaHei"/>
                <a:cs typeface="Microsoft YaHei"/>
              </a:rPr>
              <a:t>赛制与计分  /  牌桌操作  /  赛场纪律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11AE9C-4FEA-49FA-8D9A-80FE91AFE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29275"/>
            <a:ext cx="51625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DDE5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DDE5D9"/>
                </a:solidFill>
                <a:latin typeface="Microsoft YaHei"/>
                <a:ea typeface="Microsoft YaHei"/>
                <a:cs typeface="Microsoft YaHei"/>
              </a:rPr>
              <a:t>通用规则版</a:t>
            </a:r>
          </a:p>
          <a:p xmlns:a="http://schemas.openxmlformats.org/drawingml/2006/main">
            <a:pPr>
              <a:defRPr sz="1500" b="0">
                <a:solidFill>
                  <a:srgbClr val="DDE5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DDE5D9"/>
                </a:solidFill>
                <a:latin typeface="Microsoft YaHei"/>
                <a:ea typeface="Microsoft YaHei"/>
                <a:cs typeface="Microsoft YaHei"/>
              </a:rPr>
              <a:t>轮数、副数与每轮时限以具体赛事详情为准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C6892B-1A41-4E90-BAEA-BA557C55E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6477000"/>
            <a:ext cx="1666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牌桌场景示意</a:t>
            </a:r>
          </a:p>
        </p:txBody>
      </p:sp>
    </p:spTree>
    <p:extLst>
      <p:ext uri="{BB962C8B-B14F-4D97-AF65-F5344CB8AC3E}">
        <p14:creationId xmlns:p14="http://schemas.microsoft.com/office/powerpoint/2010/main" val="32587833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713E39-604B-410E-9EC7-50C19CDF4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rPr>
              <a:t>掼道  /  赛前规则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98D3CD-2DF3-4991-85DA-FDA1E2458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34290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rPr>
              <a:t>02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2C02E5-F6C6-4F23-9945-49846BC92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赛制、积分与排名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420E4D-B897-42DA-B9FC-6E7C77A40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rPr>
              <a:t>计时计副制 · 瑞士移位法积分编排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04C4C0-4C07-48E0-B58F-F13DA92C4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16192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80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0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2B5386-0E19-4EEA-A3C5-C703BF024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3571875"/>
            <a:ext cx="1714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rPr>
              <a:t>胜局得分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A60653-1E2A-4525-A578-15529DE27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333625"/>
            <a:ext cx="16192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80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0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C7D718-B78A-4A55-87C2-D725942A4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571875"/>
            <a:ext cx="1714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rPr>
              <a:t>平局得分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891DF6-A68D-421D-99F6-C7107389C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333625"/>
            <a:ext cx="16192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80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0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rPr>
              <a:t>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463E3D-CB2F-4CDB-A90C-16503754E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6775" y="3571875"/>
            <a:ext cx="1714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rPr>
              <a:t>负局得分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AA6D50-69D9-42DF-A601-AC5DE66AD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390775"/>
            <a:ext cx="371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rPr>
              <a:t>胜负判定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641346-091A-4B2B-8E78-6285965A2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943225"/>
            <a:ext cx="4048125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先打过A级者胜。</a:t>
            </a:r>
          </a:p>
          <a:p xmlns:a="http://schemas.openxmlformats.org/drawingml/2006/main">
            <a:pPr>
              <a:defRPr sz="195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规定时间或副数结束后，</a:t>
            </a:r>
          </a:p>
          <a:p xmlns:a="http://schemas.openxmlformats.org/drawingml/2006/main">
            <a:pPr>
              <a:defRPr sz="195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升级数高者胜，相同则平。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533E37-7793-468B-9C73-46CB987C2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05325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rPr>
              <a:t>名次依次比较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864E0F-801C-4FB3-A0B0-9450D6286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38725"/>
            <a:ext cx="1085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积分  →  级差分  →  胜局  →  升级数  →  对手分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CA4B52-82F4-47ED-B994-005C2D59E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57850"/>
            <a:ext cx="10763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rPr>
              <a:t>级差分按26制换算；全部相同，冠亚军加赛一把打2，其他名次抽签。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0630BD-6281-4504-8F4E-4C7D22653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rPr>
              <a:t>以上为通用页默认积分与排名；具体赛事以实际配置为准。</a:t>
            </a:r>
          </a:p>
        </p:txBody>
      </p:sp>
    </p:spTree>
    <p:extLst>
      <p:ext uri="{BB962C8B-B14F-4D97-AF65-F5344CB8AC3E}">
        <p14:creationId xmlns:p14="http://schemas.microsoft.com/office/powerpoint/2010/main" val="36671821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AA51FB-2960-4B8C-BAD8-D71876DD4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rPr>
              <a:t>掼道  /  赛前规则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F0945D-A862-4F3B-8B52-F264C6869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34290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rPr>
              <a:t>03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958B67-336D-424D-B7D0-6B8F3C8C0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入座、抓牌与贡还牌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387605-7746-4B92-9F15-B0DE297B5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524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45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45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524A44-4B32-481B-A8A5-49CF128A7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2352675"/>
            <a:ext cx="447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rPr>
              <a:t>分钟提前入座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BB1B81-C5E5-4361-907D-FD617F1B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76575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按公布桌号和方向入座，清点牌张。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2A9FB6-BBFB-4F89-8E8B-6E656918B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00475"/>
            <a:ext cx="3276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rPr>
              <a:t>首副抓牌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D0C87D-C67C-4924-815B-F8C4B8CD7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33337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东家洗牌，南家切牌翻牌。</a:t>
            </a:r>
          </a:p>
          <a:p xmlns:a="http://schemas.openxmlformats.org/drawingml/2006/main">
            <a:pPr>
              <a:def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逆时针确定首抓者，抓到</a:t>
            </a:r>
          </a:p>
          <a:p xmlns:a="http://schemas.openxmlformats.org/drawingml/2006/main">
            <a:pPr>
              <a:def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翻出牌张者首圈领出。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牌张不符，请裁判核对。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72D0D7-6617-4575-A114-F57D00496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3800475"/>
            <a:ext cx="3276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rPr>
              <a:t>贡牌与还牌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3A73FC-332C-435A-8398-634C03E76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4333875"/>
            <a:ext cx="33337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从第二副开始，下游进贡</a:t>
            </a:r>
          </a:p>
          <a:p xmlns:a="http://schemas.openxmlformats.org/drawingml/2006/main">
            <a:pPr>
              <a:def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最大牌（红心级牌除外）；</a:t>
            </a:r>
          </a:p>
          <a:p xmlns:a="http://schemas.openxmlformats.org/drawingml/2006/main">
            <a:pPr>
              <a:def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上游还牌不超过10。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双下时双方按规则对应贡还。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395474-2C1E-457E-B27D-52D56A863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800475"/>
            <a:ext cx="3276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rPr>
              <a:t>抗贡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0EFFF0-2A18-4816-8961-958201CD5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333875"/>
            <a:ext cx="33337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应贡方抓到两个大王，</a:t>
            </a:r>
          </a:p>
          <a:p xmlns:a="http://schemas.openxmlformats.org/drawingml/2006/main">
            <a:pPr>
              <a:def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可抗贡。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抗贡后，由上游</a:t>
            </a:r>
          </a:p>
          <a:p xmlns:a="http://schemas.openxmlformats.org/drawingml/2006/main">
            <a:pPr>
              <a:def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首圈领出。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3179BB-710A-4F35-848F-FE231CD84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rPr>
              <a:t>抓牌牌面向下；首副翻出王牌或红心2时，重切重翻。</a:t>
            </a:r>
          </a:p>
        </p:txBody>
      </p:sp>
    </p:spTree>
    <p:extLst>
      <p:ext uri="{BB962C8B-B14F-4D97-AF65-F5344CB8AC3E}">
        <p14:creationId xmlns:p14="http://schemas.microsoft.com/office/powerpoint/2010/main" val="36671821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3BA152-8B09-452A-BF29-4F7C270EC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rPr>
              <a:t>掼道  /  赛前规则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A26FB3-8594-4217-824B-96D73C12E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34290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rPr>
              <a:t>04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522C28-3378-428A-BEF8-1BDF4808F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出牌、接风与报牌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0C7D90-3207-4A85-9739-55DC65916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7048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rPr>
              <a:t>逆时针出牌，同牌型比较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4CADE8-7569-42BE-B1E7-C3CEB2355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723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普通牌型须同牌型比较，三带二只比三张部分。</a:t>
            </a:r>
          </a:p>
          <a:p xmlns:a="http://schemas.openxmlformats.org/drawingml/2006/main">
            <a:pPr>
              <a:defRPr sz="1875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炸弹先比张数，再比点数。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956009-C9A8-49A9-890F-F277D27E1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24275"/>
            <a:ext cx="71437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rPr>
              <a:t>四大天王 ＞ 六张及以上炸弹</a:t>
            </a:r>
          </a:p>
          <a:p xmlns:a="http://schemas.openxmlformats.org/drawingml/2006/main">
            <a:pPr>
              <a:defRPr sz="2325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rPr>
              <a:t>＞ 同花顺 ＞ 四、五张炸弹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7616AB-1F02-4F5C-BE86-5A3CEDBFA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38725"/>
            <a:ext cx="7143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其余各家都过牌，由最后出牌者领出；</a:t>
            </a:r>
          </a:p>
          <a:p xmlns:a="http://schemas.openxmlformats.org/drawingml/2006/main">
            <a:pPr>
              <a:defRPr sz="1875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若其已出完，则由同伴接风。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44277a77e54649"/>
          <a:stretch xmlns:a="http://schemas.openxmlformats.org/drawingml/2006/main"/>
        </p:blipFill>
        <p:spPr>
          <a:xfrm xmlns:a="http://schemas.openxmlformats.org/drawingml/2006/main">
            <a:off x="8877300" y="2013089"/>
            <a:ext cx="1152525" cy="1860273"/>
          </a:xfrm>
          <a:prstGeom xmlns:a="http://schemas.openxmlformats.org/drawingml/2006/main" prst="rect">
            <a:avLst/>
          </a:prstGeom>
        </p:spPr>
      </p:pic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dbe5bedeca4979"/>
          <a:stretch xmlns:a="http://schemas.openxmlformats.org/drawingml/2006/main"/>
        </p:blipFill>
        <p:spPr>
          <a:xfrm xmlns:a="http://schemas.openxmlformats.org/drawingml/2006/main">
            <a:off x="9305925" y="2106214"/>
            <a:ext cx="1152525" cy="1864522"/>
          </a:xfrm>
          <a:prstGeom xmlns:a="http://schemas.openxmlformats.org/drawingml/2006/main" prst="rect">
            <a:avLst/>
          </a:prstGeom>
        </p:spPr>
      </p:pic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4ec6c2b11940db"/>
          <a:stretch xmlns:a="http://schemas.openxmlformats.org/drawingml/2006/main"/>
        </p:blipFill>
        <p:spPr>
          <a:xfrm xmlns:a="http://schemas.openxmlformats.org/drawingml/2006/main">
            <a:off x="9734550" y="2202777"/>
            <a:ext cx="1152525" cy="1861896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A2D7AF-76CF-4B3E-94AA-DC59DC6D6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4257675"/>
            <a:ext cx="3238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rPr>
              <a:t>剩余 ≤10张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9C43E0-DC79-42B3-9428-A5388E93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4867275"/>
            <a:ext cx="3238500" cy="1266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出完一手后，立即准确报数。</a:t>
            </a:r>
          </a:p>
          <a:p xmlns:a="http://schemas.openxmlformats.org/drawingml/2006/main">
            <a:pPr>
              <a:def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报牌后不得再次报牌，</a:t>
            </a:r>
          </a:p>
          <a:p xmlns:a="http://schemas.openxmlformats.org/drawingml/2006/main">
            <a:pPr>
              <a:def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其他牌手不得追问。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21A9DE-5E28-4BE3-951B-51FC7D1D8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rPr>
              <a:t>红心级牌配牌时，放在所充当点数的位置，必要时说明牌型与牌点。</a:t>
            </a:r>
          </a:p>
        </p:txBody>
      </p:sp>
    </p:spTree>
    <p:extLst>
      <p:ext uri="{BB962C8B-B14F-4D97-AF65-F5344CB8AC3E}">
        <p14:creationId xmlns:p14="http://schemas.microsoft.com/office/powerpoint/2010/main" val="366718214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2446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25DA94-23A5-45EA-BC34-C9BC24071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DE5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DE5D9"/>
                </a:solidFill>
                <a:latin typeface="Microsoft YaHei"/>
                <a:ea typeface="Microsoft YaHei"/>
                <a:cs typeface="Microsoft YaHei"/>
              </a:rPr>
              <a:t>掼道  /  赛前规则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EF50F1-62C2-4264-A98D-48E92A30A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34290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DDE5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DE5D9"/>
                </a:solidFill>
                <a:latin typeface="Microsoft YaHei"/>
                <a:ea typeface="Microsoft YaHei"/>
                <a:cs typeface="Microsoft YaHei"/>
              </a:rPr>
              <a:t>05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FE65EE-F713-445B-859B-3556DBA9C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6F4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6F4EB"/>
                </a:solidFill>
                <a:latin typeface="Microsoft YaHei"/>
                <a:ea typeface="Microsoft YaHei"/>
                <a:cs typeface="Microsoft YaHei"/>
              </a:rPr>
              <a:t>升级与操作时限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2F5495-F990-4FD5-952D-D495B72A3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552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F6F4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6F4EB"/>
                </a:solidFill>
                <a:latin typeface="Microsoft YaHei"/>
                <a:ea typeface="Microsoft YaHei"/>
                <a:cs typeface="Microsoft YaHei"/>
              </a:rPr>
              <a:t>只有上游方可以升级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4BE178-ED26-41F9-ADCE-E177952BF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14600"/>
            <a:ext cx="14287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500" b="1">
                <a:solidFill>
                  <a:srgbClr val="E3C7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0" b="1">
                <a:solidFill>
                  <a:srgbClr val="E3C797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BB7F00-BFB1-45FA-A8B6-A77C291CD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1638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DE5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DDE5D9"/>
                </a:solidFill>
                <a:latin typeface="Microsoft YaHei"/>
                <a:ea typeface="Microsoft YaHei"/>
                <a:cs typeface="Microsoft YaHei"/>
              </a:rPr>
              <a:t>级 · 同伴二游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966E2C-2F17-49CD-8B12-EEF773886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2514600"/>
            <a:ext cx="14287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500" b="1">
                <a:solidFill>
                  <a:srgbClr val="E3C7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0" b="1">
                <a:solidFill>
                  <a:srgbClr val="E3C797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CE6626-CDED-4A3B-9DFF-B3BB97A24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3752850"/>
            <a:ext cx="1638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DE5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DDE5D9"/>
                </a:solidFill>
                <a:latin typeface="Microsoft YaHei"/>
                <a:ea typeface="Microsoft YaHei"/>
                <a:cs typeface="Microsoft YaHei"/>
              </a:rPr>
              <a:t>级 · 同伴三游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17B9CC-8DB9-4835-884E-622234822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514600"/>
            <a:ext cx="14287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500" b="1">
                <a:solidFill>
                  <a:srgbClr val="E3C7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0" b="1">
                <a:solidFill>
                  <a:srgbClr val="E3C797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BD8391-4BE4-4A3E-A42E-6900DF938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752850"/>
            <a:ext cx="1638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DE5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DDE5D9"/>
                </a:solidFill>
                <a:latin typeface="Microsoft YaHei"/>
                <a:ea typeface="Microsoft YaHei"/>
                <a:cs typeface="Microsoft YaHei"/>
              </a:rPr>
              <a:t>级 · 同伴下游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069EAF-37B4-4786-94D3-63FB74982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0100"/>
            <a:ext cx="5143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6F4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6F4EB"/>
                </a:solidFill>
                <a:latin typeface="Microsoft YaHei"/>
                <a:ea typeface="Microsoft YaHei"/>
                <a:cs typeface="Microsoft YaHei"/>
              </a:rPr>
              <a:t>A级必须打。</a:t>
            </a:r>
          </a:p>
          <a:p xmlns:a="http://schemas.openxmlformats.org/drawingml/2006/main">
            <a:pPr>
              <a:defRPr sz="1875" b="0">
                <a:solidFill>
                  <a:srgbClr val="F6F4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6F4EB"/>
                </a:solidFill>
                <a:latin typeface="Microsoft YaHei"/>
                <a:ea typeface="Microsoft YaHei"/>
                <a:cs typeface="Microsoft YaHei"/>
              </a:rPr>
              <a:t>同伴获得二游或三游，才能打过A级。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CEAC60-658B-471F-9C69-464FBA152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2066925"/>
            <a:ext cx="342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E3C7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00" b="1">
                <a:solidFill>
                  <a:srgbClr val="E3C797"/>
                </a:solidFill>
                <a:latin typeface="Microsoft YaHei"/>
                <a:ea typeface="Microsoft YaHei"/>
                <a:cs typeface="Microsoft YaHei"/>
              </a:rPr>
              <a:t>20 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FCD991-16E7-4BF4-B56F-2A0777C3F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924175"/>
            <a:ext cx="43243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6F4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6F4EB"/>
                </a:solidFill>
                <a:latin typeface="Microsoft YaHei"/>
                <a:ea typeface="Microsoft YaHei"/>
                <a:cs typeface="Microsoft YaHei"/>
              </a:rPr>
              <a:t>抓完牌后进贡</a:t>
            </a:r>
          </a:p>
          <a:p xmlns:a="http://schemas.openxmlformats.org/drawingml/2006/main">
            <a:pPr>
              <a:defRPr sz="2025" b="0">
                <a:solidFill>
                  <a:srgbClr val="F6F4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6F4EB"/>
                </a:solidFill>
                <a:latin typeface="Microsoft YaHei"/>
                <a:ea typeface="Microsoft YaHei"/>
                <a:cs typeface="Microsoft YaHei"/>
              </a:rPr>
              <a:t>上家出牌后跟出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0B6639-61EB-40CA-A2B1-08E30BB43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4067175"/>
            <a:ext cx="342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E3C7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00" b="1">
                <a:solidFill>
                  <a:srgbClr val="E3C797"/>
                </a:solidFill>
                <a:latin typeface="Microsoft YaHei"/>
                <a:ea typeface="Microsoft YaHei"/>
                <a:cs typeface="Microsoft YaHei"/>
              </a:rPr>
              <a:t>40 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208ADE-D666-4F32-86E6-212BF82C1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924425"/>
            <a:ext cx="43243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6F4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6F4EB"/>
                </a:solidFill>
                <a:latin typeface="Microsoft YaHei"/>
                <a:ea typeface="Microsoft YaHei"/>
                <a:cs typeface="Microsoft YaHei"/>
              </a:rPr>
              <a:t>贡牌后还牌</a:t>
            </a:r>
          </a:p>
          <a:p xmlns:a="http://schemas.openxmlformats.org/drawingml/2006/main">
            <a:pPr>
              <a:defRPr sz="2025" b="0">
                <a:solidFill>
                  <a:srgbClr val="F6F4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6F4EB"/>
                </a:solidFill>
                <a:latin typeface="Microsoft YaHei"/>
                <a:ea typeface="Microsoft YaHei"/>
                <a:cs typeface="Microsoft YaHei"/>
              </a:rPr>
              <a:t>还牌后首圈领出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A0477A-199A-41DE-8F1F-9C8006575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DE5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DDE5D9"/>
                </a:solidFill>
                <a:latin typeface="Microsoft YaHei"/>
                <a:ea typeface="Microsoft YaHei"/>
                <a:cs typeface="Microsoft YaHei"/>
              </a:rPr>
              <a:t>总轮数、每轮时限与牌副数，以具体比赛详情为准。</a:t>
            </a:r>
          </a:p>
        </p:txBody>
      </p:sp>
    </p:spTree>
    <p:extLst>
      <p:ext uri="{BB962C8B-B14F-4D97-AF65-F5344CB8AC3E}">
        <p14:creationId xmlns:p14="http://schemas.microsoft.com/office/powerpoint/2010/main" val="36671821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0530BF-321F-4DC4-B7EF-964ED4D95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rPr>
              <a:t>掼道  /  赛前规则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C21D21-9093-49B7-9694-717BD3F32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34290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rPr>
              <a:t>06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9E14CE-8B1B-4018-AC1F-FBDCF141F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记分、纠错与赛场纪律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28BF6C-BE8B-4ACB-89BD-4A3ADD9D5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763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rPr>
              <a:t>东西家逐副记分，南北家确认后提交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03953B-96EE-4C15-9939-000158122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38425"/>
            <a:ext cx="333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rPr>
              <a:t>离桌前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3189BB-3E15-4EC9-8D52-F2DF0719A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9950"/>
            <a:ext cx="33813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rPr>
              <a:t>提出记分错误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10F8D8-D821-4CDD-8BFC-25E61B2B6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638425"/>
            <a:ext cx="333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rPr>
              <a:t>5 分钟内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B7DA74-C2D9-4F4D-9F87-BB598A4BB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409950"/>
            <a:ext cx="33813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rPr>
              <a:t>本轮结束后提出录入错误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2E019B-871D-4BF9-A77E-B009F999F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638425"/>
            <a:ext cx="333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rPr>
              <a:t>10 分钟内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0FBBFE-C3A6-4B07-A38C-8916E713C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409950"/>
            <a:ext cx="33813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rPr>
              <a:t>阶段结束后提出公布成绩错误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6BFB30-5521-42C6-9D92-81F4033F1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67225"/>
            <a:ext cx="257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244638"/>
                </a:solidFill>
                <a:latin typeface="Microsoft YaHei"/>
                <a:ea typeface="Microsoft YaHei"/>
                <a:cs typeface="Microsoft YaHei"/>
              </a:rPr>
              <a:t>赛场纪律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D86356-B78F-4B55-B456-FB2049B40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29200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不暴露手牌；不用言语、声响或动作传递非法信息。</a:t>
            </a:r>
          </a:p>
          <a:p xmlns:a="http://schemas.openxmlformats.org/drawingml/2006/main">
            <a:pPr>
              <a:defRPr sz="2025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233E32"/>
                </a:solidFill>
                <a:latin typeface="Microsoft YaHei"/>
                <a:ea typeface="Microsoft YaHei"/>
                <a:cs typeface="Microsoft YaHei"/>
              </a:rPr>
              <a:t>过牌方式固定；未经裁判许可，不触摸已出牌张。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379C6D-729F-4700-BAA7-F0059D41A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37367"/>
                </a:solidFill>
                <a:latin typeface="Microsoft YaHei"/>
                <a:ea typeface="Microsoft YaHei"/>
                <a:cs typeface="Microsoft YaHei"/>
              </a:rPr>
              <a:t>争议交由裁判处理；完整规则：www.chinaguandan.com/match-rules.html</a:t>
            </a:r>
          </a:p>
        </p:txBody>
      </p:sp>
    </p:spTree>
    <p:extLst>
      <p:ext uri="{BB962C8B-B14F-4D97-AF65-F5344CB8AC3E}">
        <p14:creationId xmlns:p14="http://schemas.microsoft.com/office/powerpoint/2010/main" val="3667182145"/>
      </p:ext>
    </p:extLst>
  </p:cSld>
</p:sld>
</file>

<file path=ppt/theme/theme1.xml><?xml version="1.0" encoding="utf-8"?>
<a:theme xmlns:a="http://schemas.openxmlformats.org/drawingml/2006/main" name="Default Codex Theme">
  <a:themeElements>
    <a:clrScheme name="Codex Colors">
      <a:dk1>
        <a:srgbClr val="000000"/>
      </a:dk1>
      <a:lt1>
        <a:srgbClr val="FFFFFF"/>
      </a:lt1>
      <a:dk2>
        <a:srgbClr val="00264F"/>
      </a:dk2>
      <a:lt2>
        <a:srgbClr val="D0EDFA"/>
      </a:lt2>
      <a:accent1>
        <a:srgbClr val="6DCBF4"/>
      </a:accent1>
      <a:accent2>
        <a:srgbClr val="3D8DFF"/>
      </a:accent2>
      <a:accent3>
        <a:srgbClr val="47E2C2"/>
      </a:accent3>
      <a:accent4>
        <a:srgbClr val="85DF7B"/>
      </a:accent4>
      <a:accent5>
        <a:srgbClr val="F7CB59"/>
      </a:accent5>
      <a:accent6>
        <a:srgbClr val="F67576"/>
      </a:accent6>
      <a:hlink>
        <a:srgbClr val="000000"/>
      </a:hlink>
      <a:folHlink>
        <a:srgbClr val="0097A7"/>
      </a:folHlink>
    </a:clrScheme>
    <a:fontScheme name="Helvetica Neue">
      <a:majorFont>
        <a:latin typeface="Helvetica Neue"/>
        <a:ea typeface=""/>
        <a:cs typeface=""/>
      </a:majorFont>
      <a:minorFont>
        <a:latin typeface="Helvetica Neue"/>
        <a:ea typeface=""/>
        <a:cs typeface=""/>
      </a:minorFont>
    </a:fontScheme>
    <a:fmtScheme name="Codex Colors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2026-09-17T02:04:25.1370000Z</dcterms:created>
  <dcterms:modified xsi:type="dcterms:W3CDTF">2026-09-17T02:04:25.1370000Z</dcterms:modified>
</coreProperties>
</file>